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73" r:id="rId5"/>
    <p:sldId id="448" r:id="rId6"/>
    <p:sldId id="449" r:id="rId7"/>
    <p:sldId id="464" r:id="rId8"/>
    <p:sldId id="496" r:id="rId9"/>
    <p:sldId id="497" r:id="rId10"/>
    <p:sldId id="456" r:id="rId11"/>
    <p:sldId id="498" r:id="rId12"/>
    <p:sldId id="500" r:id="rId13"/>
    <p:sldId id="501" r:id="rId14"/>
    <p:sldId id="506" r:id="rId15"/>
    <p:sldId id="499" r:id="rId16"/>
    <p:sldId id="502" r:id="rId17"/>
    <p:sldId id="503" r:id="rId18"/>
    <p:sldId id="504" r:id="rId19"/>
    <p:sldId id="505" r:id="rId20"/>
    <p:sldId id="490" r:id="rId21"/>
    <p:sldId id="434" r:id="rId22"/>
  </p:sldIdLst>
  <p:sldSz cx="12192000" cy="6858000"/>
  <p:notesSz cx="6858000" cy="9144000"/>
  <p:embeddedFontLs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italic r:id="rId30"/>
    </p:embeddedFont>
    <p:embeddedFont>
      <p:font typeface="Montserrat SemiBold" panose="00000700000000000000" pitchFamily="2" charset="0"/>
      <p:bold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27F555-88A3-4FF2-BB4A-01449385D6D2}">
          <p14:sldIdLst>
            <p14:sldId id="373"/>
          </p14:sldIdLst>
        </p14:section>
        <p14:section name="Summary Section" id="{111EAB66-FBBC-42D5-94D5-C6058F591982}">
          <p14:sldIdLst>
            <p14:sldId id="448"/>
            <p14:sldId id="449"/>
            <p14:sldId id="464"/>
            <p14:sldId id="496"/>
            <p14:sldId id="497"/>
            <p14:sldId id="456"/>
            <p14:sldId id="498"/>
            <p14:sldId id="500"/>
            <p14:sldId id="501"/>
            <p14:sldId id="506"/>
            <p14:sldId id="499"/>
            <p14:sldId id="502"/>
            <p14:sldId id="503"/>
            <p14:sldId id="504"/>
            <p14:sldId id="505"/>
          </p14:sldIdLst>
        </p14:section>
        <p14:section name="Comparação: Ideal, PDK e Parâmetros S" id="{E6E5B391-B8E8-462F-805A-659DABF35F76}">
          <p14:sldIdLst>
            <p14:sldId id="490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41A"/>
    <a:srgbClr val="5D5D5D"/>
    <a:srgbClr val="112369"/>
    <a:srgbClr val="676767"/>
    <a:srgbClr val="C6C6C6"/>
    <a:srgbClr val="EC1C24"/>
    <a:srgbClr val="802A8D"/>
    <a:srgbClr val="EA0889"/>
    <a:srgbClr val="008A85"/>
    <a:srgbClr val="49B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64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ACBA1-FB54-44CC-956C-EA965A355272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9305-672A-45ED-898F-C151414283A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909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B2740-FC21-45E1-B322-C5D4F8E47FB4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E94A3-2B19-4517-99F9-26B32377C26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52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E94A3-2B19-4517-99F9-26B32377C2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15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9C8A-A3D4-6FE4-A7C6-6384CABDA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79BBE-D32C-9852-4D5D-49D78899D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6E91F-D6FA-ADDB-AC0E-9B5BDCCD7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364B5-D7DD-D539-8397-3BCC89D27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E94A3-2B19-4517-99F9-26B32377C2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77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9785-A638-75D0-53CA-4F9BA7E8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6BCCC-896E-1A67-A497-96DCA7824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42AE4-DAEF-6E81-D6E3-42AFB162D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99A3E-1CE2-EB51-EED7-4999DDFD2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E94A3-2B19-4517-99F9-26B32377C2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50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hyperlink" Target="https://www.virtus.ufcg.edu.br/" TargetMode="Externa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hyperlink" Target="https://www.virtus.ufcg.edu.br/" TargetMode="Externa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hyperlink" Target="https://www.virtus.ufcg.edu.br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[PT-Br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4040" y="0"/>
            <a:ext cx="9157960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59240" y="805522"/>
            <a:ext cx="6189401" cy="1736191"/>
          </a:xfrm>
        </p:spPr>
        <p:txBody>
          <a:bodyPr anchor="b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40" y="2760174"/>
            <a:ext cx="6189401" cy="1051335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0066B6-DB99-56C1-64D3-63F99F4F1E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3131" y="4698736"/>
            <a:ext cx="4910057" cy="1638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ACD463-23AB-999C-E4BA-AA7B1C0846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4722" y="4776654"/>
            <a:ext cx="2333919" cy="1310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53806E-3B8D-2991-8888-C93B7E570E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581" y="5005610"/>
            <a:ext cx="2948873" cy="10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6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681C94-AAE3-0E4F-916B-409EAE5E4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792328-EBAD-9927-1D9E-F290A70018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6438366C-5D89-83B7-9636-04848C752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A88C7A47-CA0B-DBC8-4A2E-20963A67EE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AEBDCE84-B348-F117-C8B7-5ACEA1835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6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A45770-1A31-6693-6DF1-0A7FE8CDB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4D40661-0751-A434-1E05-9907891276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C8CB8E67-CA49-5BC3-EA32-5695BB0F2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48B87095-6108-A75D-50F6-04C8F3082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A9DCFE5-506F-4EE4-2AC1-595490E773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08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DAE225-E23B-49FD-B0FD-2429943448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0593143-E5CB-545A-E739-92D63A3ADF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43701A83-562C-2134-5EBB-E74402C00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A457C5E0-8895-FD32-98A0-265DADC6B0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82919BC-06F3-7169-F00D-05DD63B959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5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Montserrat SemiBold" pitchFamily="2" charset="77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Montserrat SemiBold" pitchFamily="2" charset="77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Montserrat" pitchFamily="2" charset="77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Montserrat Medium" pitchFamily="2" charset="77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Montserrat Medium" pitchFamily="2" charset="77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C07D29-794C-289A-BDFD-93CAE35A4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223C34-E3AE-084C-9FC2-9C5F35B975C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417BF55-2D12-E61F-1D7E-88E4285A62A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C33CCEAB-5717-B8AA-03DB-1016E37CF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5B94C4D1-8EF9-8351-69D4-ECFF229E73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97D0219B-7AD9-F5D1-6F27-5A655DF0AA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8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Azu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70ECF-24C7-ABC9-5C05-376FB726C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DD2A6-DA03-66B2-1D91-BB452ACD9D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693C108A-3334-8A98-8FD8-B940B9602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D6C4B1BE-7C6F-A0DC-AE01-E512556BB2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12E32CF8-22E3-A6D0-1C5C-E960C90F21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de claro]">
    <p:bg>
      <p:bgPr>
        <a:solidFill>
          <a:srgbClr val="49B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A20318-CC68-3CEC-0642-F3693A6F8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624"/>
          <a:stretch/>
        </p:blipFill>
        <p:spPr>
          <a:xfrm>
            <a:off x="0" y="0"/>
            <a:ext cx="70104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4B76ADA-5432-AF9A-20C8-C54E01FD53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57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E2333B-2718-35F1-87DC-ECB525060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42278B7-05CF-00AA-E7A0-92537E37690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451994D7-E6CE-ED4B-92D2-F88AC645A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C111EA8-EBF6-5016-179E-EF2D6D48A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AF6475BB-B1C1-BBD4-F497-DE15491BB1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7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410A23D-E21E-EBAB-C2F7-7CCCB5B10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D5C6DC3-FC73-E6D4-16D4-2670490BE76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B1B2205F-99ED-FDBC-75E2-A9B2F8CF2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1557CF02-B7D7-6120-0637-2F65C970A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76EF961-605F-34FD-C799-F45550241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21F27C-EBFF-56E3-1106-E5627855F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C09D67-2CAE-4F17-B8C0-0B4177365DF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295C20E7-65FE-BEA0-FCFE-51551E8D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DD40EEF-1C83-0006-AF32-CA2927453C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846AF5EB-0383-5E4D-B8BE-A8E9852E1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01D04CEB-B930-B3F5-9C1F-ABDA75B052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505709E-CE16-E470-5394-A109B12810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35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8A2003-E7BD-2A92-298F-7CC8761217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AC74EC-E7A9-A51D-F385-7759F5DC0F9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A4CD2A68-FF90-7DD6-69F3-463B3BBD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AADA6B7-141B-925F-88F4-79CDE8F6C50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9898C03-80A6-88CB-DC69-7BD43340AE2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185C2ABB-CF30-A80C-A485-4BF56AB5D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929E3DCA-E875-956B-6AF1-31CA94687F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EE9A180A-5469-F9C0-308E-FD3B73251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7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[ENG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4040" y="0"/>
            <a:ext cx="9157960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59240" y="805522"/>
            <a:ext cx="6189401" cy="1736191"/>
          </a:xfrm>
        </p:spPr>
        <p:txBody>
          <a:bodyPr anchor="b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40" y="2760174"/>
            <a:ext cx="6189401" cy="1051335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0066B6-DB99-56C1-64D3-63F99F4F1E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3131" y="4698736"/>
            <a:ext cx="4910057" cy="16388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ACD463-23AB-999C-E4BA-AA7B1C0846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4722" y="4776654"/>
            <a:ext cx="2333919" cy="1310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53806E-3B8D-2991-8888-C93B7E570E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582" y="5005610"/>
            <a:ext cx="2948871" cy="10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8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de cla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9B94E3-1D8C-1FCD-C395-9E58135FC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179CBFD-251E-0D8B-0927-56F8F8D2230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E4C470EE-EACA-4541-6F16-88527963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1336A-008B-AD0F-16AB-EB5F11FD59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257D8DAC-CB0C-FB69-BDA9-80C9D1B0C6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CB63BE4E-84B1-43C1-7C91-57FA1F1CAB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4722E5A-CF70-D138-9360-2D08F1DCE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5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de escuro]">
    <p:bg>
      <p:bgPr>
        <a:solidFill>
          <a:srgbClr val="008A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A092CB-4C57-2DB6-318E-B8BCCF244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316"/>
          <a:stretch/>
        </p:blipFill>
        <p:spPr>
          <a:xfrm>
            <a:off x="0" y="0"/>
            <a:ext cx="92456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B36833-6E12-B7A7-7B4C-FAD037B875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8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698C76-FCA3-95AA-A6EC-6B50BEBBC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96B46A-28B9-037F-8358-2DA242843671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44384B8F-EE4E-3BBC-AD0D-C96FC7F6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44D6B11-FEB7-887B-00F7-D9DEF7AD0D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C1B9F94C-CEE5-30FB-47E3-72913E064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41722BD5-53C0-B63A-6164-2D2BAC2E6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DB4F6C14-6177-4D4F-E98D-CF4C6F350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7B03F0-C5C5-F8C4-A74A-021C41D68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7D394D6-FDB9-9499-70E7-56DFD26E9D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59D17B1E-98ED-F84E-EA33-B66E6A3F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69BA68-DF57-1005-3908-9686592E16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DE337AF7-F318-65F2-54D4-C133CB495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870D5996-6DE2-BA60-44E3-79178D6635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FB6B9AF-3E19-CB35-B3CD-A2F868BE4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755B2D-9282-AEFC-AF53-EB56157D0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3BED7F-54FF-1ECF-121F-6EF46BA5092C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6692DDDB-0CD1-73A5-DA01-E59EBB98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19ACC75-18B1-B7BE-B3CD-B61A9AB471C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1C0A6C72-8E12-1D69-CA03-ACCC41FCB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2DC2A0D3-23D6-49EB-0909-1F3985C37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3416719-B62A-E07D-D48A-0BB2B90F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6346FC-4350-C57C-70D5-1A6F7C8D6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76CCB5C-2DB3-244B-9C1F-7368F648A3B0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10834464-47F6-6537-C353-11AA0459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B5927A9-F1C0-4FE7-BF45-38D6FE93B9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8063734-B54E-2E5D-739E-870C5DBEAAA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1F5A9DAB-0486-484F-0A78-D1343FE8B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C73F40A3-BC14-97BE-AFAE-0C5ABE1A43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46ABAE-7511-BC7A-C5FD-5DBC31EA6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de escur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CA405C-9586-BBD1-5EEF-EE44F3FDB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2D16B8-4A57-DCC8-CC0A-406EA2EBEF76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C58565B1-C0B8-DCAF-ADF9-BBB444E9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DCC3CF-0458-5FEB-BC3A-FE90C70404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C4A35C7-FBFF-FC7B-7DCB-E22C988F4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63AE7D18-ABEB-F2BB-F625-E481AB58E3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9B55D7F-D150-D705-91BC-94138169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Rosa]">
    <p:bg>
      <p:bgPr>
        <a:solidFill>
          <a:srgbClr val="EA0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35E77C-F39A-C3A9-5517-8054BF1C8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316"/>
          <a:stretch/>
        </p:blipFill>
        <p:spPr>
          <a:xfrm>
            <a:off x="0" y="0"/>
            <a:ext cx="92456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E3F87F6-DED6-949D-1C60-395057E6C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FB66D5-912F-C0F7-406C-EF8257D86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6B5926-F276-0E06-F452-E6757225ACE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3C35F0E4-D13C-7DBE-9A10-C60B114C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E67491A-30AC-F9C1-AFC4-4E6BFA5EC81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91F9C30-87AD-170C-543E-F5EB3374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5AEA9342-753C-F6DD-9362-676F1FCA2C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7B22B41-0CA8-B28C-391E-600E0ECF15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EEA925-1E73-EC61-7503-9EAA0AF6F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424FFD5-C700-7B39-3EE7-F50045C425A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07F7E279-CFEB-A9C3-A36F-18CBC755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9BAA382-5EFB-D11A-2EB7-E3CEB7188F0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069735C8-26EE-2EB6-BE8A-03A1C99BBC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0205A9CF-EE3B-DF3D-A9E8-7A35F04900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0D7B2AE-36F1-D657-239D-E0677B63E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Padrão]">
    <p:bg>
      <p:bgPr>
        <a:solidFill>
          <a:srgbClr val="E4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A7BDD1B-A191-9EC7-6FBE-38C574BC3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1880"/>
          <a:stretch/>
        </p:blipFill>
        <p:spPr>
          <a:xfrm>
            <a:off x="0" y="0"/>
            <a:ext cx="548640" cy="68580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rgbClr val="10277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72C21439-2A84-08E8-F17E-991D750986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33" y="5961780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66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05AF45-C8F4-EA41-3131-901F2ACD49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CC5845-B609-4ABF-779C-06B79DEDB244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Espaço Reservado para Rodapé 3">
            <a:extLst>
              <a:ext uri="{FF2B5EF4-FFF2-40B4-BE49-F238E27FC236}">
                <a16:creationId xmlns:a16="http://schemas.microsoft.com/office/drawing/2014/main" id="{C16A1998-02F2-83C7-BEEF-A866A880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915E4CB-AA70-8ECF-B1CC-790EFADF3F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2E908969-A1BF-32D1-4186-6E3154515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C08BF915-AD60-DD42-F386-74FF44AECD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04C94C4-DDE5-CAFB-CD13-F44A7EE7A1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73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3404D9-0D79-1BF5-475F-7E9196099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5A4F54C-0E66-347C-7F1F-A3980270ACC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A3667BF5-48C1-6E17-4BFE-33A586DB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011CA1C-00A2-70CE-28C2-6D243005C0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F901570-0F5C-8EAE-DFE7-2A6DF476CD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Título 9">
            <a:extLst>
              <a:ext uri="{FF2B5EF4-FFF2-40B4-BE49-F238E27FC236}">
                <a16:creationId xmlns:a16="http://schemas.microsoft.com/office/drawing/2014/main" id="{5E8DDD5B-7509-1654-B6F9-21F13B0B4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37E33529-2BD3-FBAD-31E6-1FBDF0DB1A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92FDB4D-E9CE-C3B7-B42A-5B32E8078F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Ros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000D50-822B-B258-64CE-45083849D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3AFA08E-C795-2CCA-E231-F266E8E9FB92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69115C47-19D1-72B5-DE3D-5D022620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080BC-2D49-A84E-5D0E-B42BF04C2D2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92CA5BA-F8ED-B78E-C4FD-4D59AC123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4F0FD3D6-18C8-54B0-0B32-D62D13C670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B818DEC-C19E-9055-C815-3BDD8A4331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Roxo]">
    <p:bg>
      <p:bgPr>
        <a:solidFill>
          <a:srgbClr val="802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3DCDF2B-3489-3BC5-C54E-FBFAE73D1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173"/>
          <a:stretch/>
        </p:blipFill>
        <p:spPr>
          <a:xfrm>
            <a:off x="0" y="0"/>
            <a:ext cx="73152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51B027B-A32F-4DE8-A7E0-A4EBD5B77D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0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E24A11-EF3D-CF5E-522C-F0FF19D9F6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68E3872-106F-4824-811D-DAF43F7BF80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77AD358-5283-94C4-588C-DE2DB469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B855B0A-5E56-1C04-D7EE-9DB1F4A5F9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C80B097E-64A6-42F2-1131-76BC33A63B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4B78E701-1134-DF6D-2FBB-7599F2379E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B85CFA0-DB0D-0F90-F512-2773810A4D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4C32FD-192A-6BB5-0F12-DE93675406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BBDD84A-E42B-71C7-073D-F880102E33A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91EB37AA-F1CE-BFAF-1EFA-C15C79BF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73099C-01F3-4ED1-B471-46D60D46ED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0321EE90-28A7-9087-A746-239C16D23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C4A2FD09-C0D5-02D7-7158-720D6ABD02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BA67E49D-D1B6-6B73-86DA-9AF59580C8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17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B7AC4C-E6A3-1472-AEAB-AA5AAE657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834A43-22CF-F73B-F357-4201BAB72DF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D04CA6F1-B7B3-CE33-ECB9-03906B05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C94EE9F-E329-1C9B-3C1A-C5D325C4B81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3F84A107-36E5-FE86-7255-D2C917BC4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1EF502C9-D31D-E2A9-F97B-9601A90550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EEE958F-78C2-A867-C4A9-3F5063B95D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2A2855-0C8B-8AD9-4C96-A2C0BED99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C8729D6-D509-47CC-4AD4-0767D7F9E866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4BF00F5D-4850-0EA8-DD2F-31AC5930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F2A1A6-E01B-017B-C728-D43378D4A52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11C86A4-0F77-2F24-15AA-88467426050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707BA9C3-36F7-5857-A2E8-2A473F41F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199D9B76-1A98-27FB-8C34-F9EAD3A8EA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AE784AE-6835-66CA-7E14-9BBF524316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5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Rox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448BA3-407C-9DF4-2889-18CBAA1E6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2E2F036-0C97-7560-8A88-FB9C404FEF0A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4BF61614-0CEB-507D-27A0-24B9EBA6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73425-93FB-48AC-B131-DE9E71BD59B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C241E2F2-CF5F-5632-70A0-234EF04BB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760E0041-EA97-1273-0EDE-22363B84AD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CB3009FD-5931-7CCE-49BD-5E33D7F4A2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5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Laranja]">
    <p:bg>
      <p:bgPr>
        <a:solidFill>
          <a:srgbClr val="F9A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24719D-958E-C68A-C431-DB805C118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0226"/>
          <a:stretch/>
        </p:blipFill>
        <p:spPr>
          <a:xfrm>
            <a:off x="0" y="0"/>
            <a:ext cx="66040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9285D6C-D289-2FA9-0111-569469F836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6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2F5F62B4-4FC4-D947-9C47-3A4B2F19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B232126-6554-7B29-DBE9-812491DD48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29E2453-8F9D-3AE2-379A-5F0BCF52AB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E6211BD8-2E60-A0C4-8C28-D992D1FC4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5" name="Espaço Reservado para Texto 13">
            <a:extLst>
              <a:ext uri="{FF2B5EF4-FFF2-40B4-BE49-F238E27FC236}">
                <a16:creationId xmlns:a16="http://schemas.microsoft.com/office/drawing/2014/main" id="{60A431DD-4268-95DE-E830-02D204FBDB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E7094C5-3EB4-CDB0-88FC-21AC30ADE4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8788DA-14C2-E0FA-233E-4346F8646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ED76-8CDD-7A60-DA3F-885E741480D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50A6BE1-E397-ECA6-14BB-54EAF012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4450648-0F0E-BEAD-D79C-CD6440D559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72ED8103-6546-32F3-FF88-F033D2682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A6640F56-EBA0-3899-2B15-DE68D6342E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90C69B65-E273-096D-21F6-71BE501003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1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09ECC2-107E-8E9A-FED2-252AB1EC0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A735AD-4973-B661-1565-3FC2C6C0C51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658E3436-1B66-0316-0B85-A62E58F5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C25CAA-7833-DB91-15AD-AC797BD69A4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EE93B114-7480-23AD-45DE-F72E1C2872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99EE95AA-794E-926B-F037-5B9958662F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F50AEC64-EDB9-6E6E-468E-3EB5CBD26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57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857086-E64B-2B79-35CC-488041FA3B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2D5CC6-44FE-59A0-5CDC-2B8A8C91142E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40E47431-389C-8D0A-7D23-1216DAAD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4DFA1A7-73DB-CF74-7483-EDA9ADF9A8C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0" indent="0">
              <a:lnSpc>
                <a:spcPct val="110000"/>
              </a:lnSpc>
              <a:buClr>
                <a:srgbClr val="112369"/>
              </a:buClr>
              <a:buNone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7E44BE5F-857B-56B6-AF3C-BA827FEF7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020C4D10-506C-DA8B-713E-E7426CD472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BCA5C1E-7ED0-17F4-CAD6-E63F074BC4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0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Amarel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69C55D-A9BE-1F1D-430D-2FD08F152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19BDAE6-3157-124A-FE5D-32BFF4BBFBAF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5B2139E8-7C8C-F188-C757-549D2B43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640173D-79E5-35D3-893C-F5C3D337E94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D495C12-1BF4-141C-3ED1-0787582FBCD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CE2D7EA9-5663-5A4C-5426-82B9B510A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CAD89F58-D8A8-46CD-54BF-AA8FF5506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CDC7C4CB-AA66-D341-17C6-B4389101DD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5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Laranj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5263D-5572-C880-997A-91DEF6874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4E1C70-6C7F-3A04-0800-AFA9F3B6E648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0EA21DEA-98B5-0BCD-C671-CDD36F99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F15C5-829E-CD4C-124E-A99C26BAF7C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80778FE3-2C26-FF07-B6FE-B67F7ABC6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FFFE14A6-CFEF-E7DF-A2D9-B4665717F6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62A166D-817A-BFF3-076F-5E892BA4A1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Vermelho]">
    <p:bg>
      <p:bgPr>
        <a:solidFill>
          <a:srgbClr val="EC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5587E6-9CD5-4BB5-8921-95AE10FB5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9173"/>
          <a:stretch/>
        </p:blipFill>
        <p:spPr>
          <a:xfrm>
            <a:off x="0" y="0"/>
            <a:ext cx="73152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002365-9D04-7544-F5E6-0B0AFE36C7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1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Espaço único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40F796-91AF-9386-01CE-D6CC7F4E8E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ECFC1C-F92F-6CA5-0AC2-DA4FE1C4BEFE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72313B7A-BE49-B237-8475-4F1699C50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0FA54A-F45C-4CF0-4D69-E131F013110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8" y="1214340"/>
            <a:ext cx="11468102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B0FB9913-784B-C864-2568-6D6B47A62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6C8D06C-73BE-5F75-70B7-7F7A66985D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8AAFBF4-5B0B-BA5F-EE0B-714311433D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40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50AF4D-EF8F-E472-007A-CD920E585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A06005-1D5E-2F2C-675B-A3A9C26CCE55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spaço Reservado para Rodapé 3">
            <a:extLst>
              <a:ext uri="{FF2B5EF4-FFF2-40B4-BE49-F238E27FC236}">
                <a16:creationId xmlns:a16="http://schemas.microsoft.com/office/drawing/2014/main" id="{CB531415-D41E-FBE3-5841-F2E27EAA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B8345-37F8-35BF-6C87-42A30983537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>
            <a:extLst>
              <a:ext uri="{FF2B5EF4-FFF2-40B4-BE49-F238E27FC236}">
                <a16:creationId xmlns:a16="http://schemas.microsoft.com/office/drawing/2014/main" id="{9D553165-BBCE-0C19-2A56-20C0E18B8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3257ACC5-3107-21D4-D54D-9FC24D9C4B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89239DDD-A1D1-7470-11C8-FBA967E6CD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8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908C7C-085C-BC06-11F0-D90BC00322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7CF17B7-65DE-2B27-85EA-9353A96097C0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570D8C55-4C85-018B-19F6-F0E5E309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42CF21-EE09-28DA-CAEB-875A49CC410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ítulo 9">
            <a:extLst>
              <a:ext uri="{FF2B5EF4-FFF2-40B4-BE49-F238E27FC236}">
                <a16:creationId xmlns:a16="http://schemas.microsoft.com/office/drawing/2014/main" id="{E97F66E8-4D47-4D19-3B39-5AC795F9E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F3350D6F-17B0-B4D4-C80A-163A057DA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E2341F7-0F57-1D9B-EDE4-B27BD85AD0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06849C-9D7A-6FBB-B4D0-DF7C3ACBE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D5BF127-8D52-8887-FC62-8754F3BCDE4C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81483F6-E097-A49F-2915-19AD6741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87662A5-BB53-6EBB-B7E8-025CA21315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A15BA2F-40A7-5263-6DC2-D7BD16D118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Título 9">
            <a:extLst>
              <a:ext uri="{FF2B5EF4-FFF2-40B4-BE49-F238E27FC236}">
                <a16:creationId xmlns:a16="http://schemas.microsoft.com/office/drawing/2014/main" id="{316AE9A6-9656-3AF4-FE1D-7143B66A2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8" name="Espaço Reservado para Texto 13">
            <a:extLst>
              <a:ext uri="{FF2B5EF4-FFF2-40B4-BE49-F238E27FC236}">
                <a16:creationId xmlns:a16="http://schemas.microsoft.com/office/drawing/2014/main" id="{BBC3D1BD-14F7-A300-A7B0-B461E96D2D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392B7D09-80C3-7092-6571-48202F41F7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esquerd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47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2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C53ECBF-CB73-892A-11CA-2B8677ED9E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B197148-B198-7A92-3E70-728BE5189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56312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7E36E56F-43D7-096F-159C-ECD5816D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6" name="Espaço Reservado para Texto 13">
            <a:extLst>
              <a:ext uri="{FF2B5EF4-FFF2-40B4-BE49-F238E27FC236}">
                <a16:creationId xmlns:a16="http://schemas.microsoft.com/office/drawing/2014/main" id="{91E59ACE-23D4-21E0-4D1D-14FA4433E1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2E503327-B652-B087-8037-C86E769A87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88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Vermelh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AA184-7E83-EB1C-C5F3-6734E82FD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A6F7BE-BF14-3FB1-5EFE-B097AC522CD9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spaço Reservado para Rodapé 3">
            <a:extLst>
              <a:ext uri="{FF2B5EF4-FFF2-40B4-BE49-F238E27FC236}">
                <a16:creationId xmlns:a16="http://schemas.microsoft.com/office/drawing/2014/main" id="{FA842965-429E-88AC-510E-F6DD50269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C2D8470-7B58-14C4-064C-78196786D7C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14A965CB-F01D-A3F3-8590-958DF4645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7" name="Espaço Reservado para Texto 13">
            <a:extLst>
              <a:ext uri="{FF2B5EF4-FFF2-40B4-BE49-F238E27FC236}">
                <a16:creationId xmlns:a16="http://schemas.microsoft.com/office/drawing/2014/main" id="{01B24793-5D09-802F-D811-C04072AB8C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FE6FD19-D4E9-C3A5-ACC6-95654BAE6E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2 nomes [PT-B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6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282" y="4214129"/>
            <a:ext cx="5404360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4282" y="3800781"/>
            <a:ext cx="5404360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44281" y="5606664"/>
            <a:ext cx="5404359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4281" y="5193316"/>
            <a:ext cx="5404359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296532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251186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2B407D-10AE-7DF4-1254-24A287D9F25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72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2 nomes [E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6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282" y="4214129"/>
            <a:ext cx="5404360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4282" y="3800781"/>
            <a:ext cx="5404360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44281" y="5606664"/>
            <a:ext cx="5404359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4281" y="5193316"/>
            <a:ext cx="5404359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296532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251186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2B407D-10AE-7DF4-1254-24A287D9F25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0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1 nome [PT-Br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94854" y="5105917"/>
            <a:ext cx="5453786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94854" y="4692569"/>
            <a:ext cx="545378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805523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760177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50F0E-D2A7-90A9-5577-D6CA9A01FF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03F7FE-6E9A-6C6A-F12F-68DBE44A7F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4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-capa com 1 nome [ENG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94854" y="5105917"/>
            <a:ext cx="5453786" cy="786808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err="1"/>
              <a:t>nome.sobrenome@virtus.ufcg.edu.br</a:t>
            </a:r>
            <a:endParaRPr lang="pt-BR"/>
          </a:p>
          <a:p>
            <a:pPr lvl="0"/>
            <a:r>
              <a:rPr lang="pt-BR"/>
              <a:t>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94854" y="4692569"/>
            <a:ext cx="545378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/>
              <a:t>Nome Sobrenome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459239" y="805523"/>
            <a:ext cx="6189402" cy="1736191"/>
          </a:xfrm>
        </p:spPr>
        <p:txBody>
          <a:bodyPr anchor="b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6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adicionar o título da apresentação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59239" y="2760177"/>
            <a:ext cx="6189402" cy="1051334"/>
          </a:xfrm>
        </p:spPr>
        <p:txBody>
          <a:bodyPr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4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adicionar o subtítulo (opcional)</a:t>
            </a:r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05352" y="5750114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50F0E-D2A7-90A9-5577-D6CA9A01FF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152" y="2761233"/>
            <a:ext cx="3640635" cy="13355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03F7FE-6E9A-6C6A-F12F-68DBE44A7F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656" y="4031231"/>
            <a:ext cx="2567309" cy="14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71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9183E5-9B14-57A9-623A-410EA2EEEA67}"/>
              </a:ext>
            </a:extLst>
          </p:cNvPr>
          <p:cNvGrpSpPr/>
          <p:nvPr userDrawn="1"/>
        </p:nvGrpSpPr>
        <p:grpSpPr>
          <a:xfrm>
            <a:off x="473846" y="4976218"/>
            <a:ext cx="5732147" cy="558893"/>
            <a:chOff x="444971" y="5014724"/>
            <a:chExt cx="6830673" cy="666001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AEC7B38-65C1-D600-0A6C-BC8475189A31}"/>
                </a:ext>
              </a:extLst>
            </p:cNvPr>
            <p:cNvSpPr/>
            <p:nvPr userDrawn="1"/>
          </p:nvSpPr>
          <p:spPr>
            <a:xfrm>
              <a:off x="1332933" y="5014724"/>
              <a:ext cx="5942711" cy="666000"/>
            </a:xfrm>
            <a:prstGeom prst="rect">
              <a:avLst/>
            </a:prstGeom>
            <a:solidFill>
              <a:srgbClr val="1123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48C11B7-5F43-28AE-8383-BAD3CD7273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4971" y="5014724"/>
              <a:ext cx="889233" cy="666001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47A5BC-8491-7F50-018B-78C54A8766EE}"/>
              </a:ext>
            </a:extLst>
          </p:cNvPr>
          <p:cNvSpPr txBox="1"/>
          <p:nvPr userDrawn="1"/>
        </p:nvSpPr>
        <p:spPr>
          <a:xfrm>
            <a:off x="909089" y="5084774"/>
            <a:ext cx="4911048" cy="3306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400" b="1" i="0" spc="100" baseline="0" dirty="0">
                <a:solidFill>
                  <a:srgbClr val="49BFB5"/>
                </a:solidFill>
                <a:latin typeface="Montserrat SemiBold" pitchFamily="2" charset="77"/>
              </a:rPr>
              <a:t>CURSOS, CAPACITAÇÃO E TREINAMENTOS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4599E1-30FC-10BD-B20D-45E550FAA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1507"/>
          <a:stretch/>
        </p:blipFill>
        <p:spPr>
          <a:xfrm>
            <a:off x="3172011" y="0"/>
            <a:ext cx="9019989" cy="68589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3E3C5E-2751-BF98-7C48-656F8DD6FB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7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2965B7-4174-C4D4-C461-8C988AAD08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78" y="3061672"/>
            <a:ext cx="4930395" cy="18086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09555D3-A253-FED9-D9E4-6E45DE3DA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1862"/>
          <a:stretch/>
        </p:blipFill>
        <p:spPr>
          <a:xfrm>
            <a:off x="3204518" y="0"/>
            <a:ext cx="8987482" cy="685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7159" y="525835"/>
            <a:ext cx="7161483" cy="1980000"/>
          </a:xfrm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400" b="1">
                <a:solidFill>
                  <a:srgbClr val="49BFB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  <a:br>
              <a:rPr lang="pt-BR" dirty="0"/>
            </a:br>
            <a:r>
              <a:rPr lang="pt-BR" dirty="0"/>
              <a:t>o título curso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84742" y="2627969"/>
            <a:ext cx="6463900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1</a:t>
            </a:r>
            <a:endParaRPr lang="en-US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C7AD2CC7-FC64-35A8-A662-07F946C18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52643" y="4021041"/>
            <a:ext cx="5796431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2</a:t>
            </a:r>
            <a:endParaRPr lang="en-US" dirty="0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D13ABCEA-0421-9704-04DB-3FACFDF5CE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7934" y="5544672"/>
            <a:ext cx="5200707" cy="895554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i="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inserir o</a:t>
            </a:r>
          </a:p>
          <a:p>
            <a:pPr lvl="0"/>
            <a:r>
              <a:rPr lang="pt-BR" dirty="0"/>
              <a:t>nome do(a) professor(a)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89DF73D-536B-8088-B159-959E686B05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82" y="5496134"/>
            <a:ext cx="2424987" cy="13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-capa com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D62C9FC-F92B-77D2-AC6D-D37640952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99104" y="5765947"/>
            <a:ext cx="5049536" cy="786808"/>
          </a:xfr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dirty="0" err="1"/>
              <a:t>nome.sobrenome@virtus.ufcg.edu.br</a:t>
            </a:r>
            <a:endParaRPr lang="pt-BR" dirty="0"/>
          </a:p>
          <a:p>
            <a:pPr lvl="0"/>
            <a:r>
              <a:rPr lang="pt-BR" dirty="0"/>
              <a:t> e/ou +55 00 00000-0000</a:t>
            </a:r>
          </a:p>
        </p:txBody>
      </p:sp>
      <p:sp>
        <p:nvSpPr>
          <p:cNvPr id="2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99104" y="5352599"/>
            <a:ext cx="5049536" cy="362837"/>
          </a:xfrm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 baseline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pt-BR" dirty="0"/>
              <a:t>Nome do(a) professor(a)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07594" y="371597"/>
            <a:ext cx="7341047" cy="1983600"/>
          </a:xfrm>
        </p:spPr>
        <p:txBody>
          <a:bodyPr anchor="ctr">
            <a:norm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3400" b="1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  <a:br>
              <a:rPr lang="pt-BR" dirty="0"/>
            </a:br>
            <a:r>
              <a:rPr lang="pt-BR" dirty="0"/>
              <a:t>o título do curso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06277" y="2477331"/>
            <a:ext cx="6642364" cy="12708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None/>
              <a:defRPr sz="2600" b="0" i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668DBB-24DC-FA5F-87BB-F29E4E6058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65000" y="0"/>
            <a:ext cx="127000" cy="6858000"/>
          </a:xfrm>
          <a:prstGeom prst="rect">
            <a:avLst/>
          </a:prstGeom>
        </p:spPr>
      </p:pic>
      <p:sp>
        <p:nvSpPr>
          <p:cNvPr id="13" name="CaixaDeTexto 12">
            <a:hlinkClick r:id="rId4"/>
            <a:extLst>
              <a:ext uri="{FF2B5EF4-FFF2-40B4-BE49-F238E27FC236}">
                <a16:creationId xmlns:a16="http://schemas.microsoft.com/office/drawing/2014/main" id="{C812E07A-CE77-6FC8-065D-1B3E7229F25E}"/>
              </a:ext>
            </a:extLst>
          </p:cNvPr>
          <p:cNvSpPr txBox="1"/>
          <p:nvPr userDrawn="1"/>
        </p:nvSpPr>
        <p:spPr>
          <a:xfrm>
            <a:off x="1114521" y="5802452"/>
            <a:ext cx="2335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0" i="0" spc="0" dirty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virtus.ufcg.edu.br</a:t>
            </a:r>
            <a:r>
              <a:rPr lang="pt-BR" sz="1600" b="0" i="0" spc="0" dirty="0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pt-BR" sz="1600" b="0" i="0" spc="0" dirty="0" err="1">
                <a:solidFill>
                  <a:srgbClr val="11236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cc</a:t>
            </a:r>
            <a:endParaRPr lang="pt-BR" sz="1600" b="0" i="0" spc="0" dirty="0">
              <a:solidFill>
                <a:srgbClr val="112369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648FD0-ECDB-E469-A5A5-54C201FEDD1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120" y="2590761"/>
            <a:ext cx="4004699" cy="1469086"/>
          </a:xfrm>
          <a:prstGeom prst="rect">
            <a:avLst/>
          </a:prstGeom>
        </p:spPr>
      </p:pic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D757357C-3925-DD91-E6EB-E5EE0944CB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7614" y="3859465"/>
            <a:ext cx="5942338" cy="12672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000" b="0" i="0" kern="1200" dirty="0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adicionar</a:t>
            </a:r>
          </a:p>
          <a:p>
            <a:r>
              <a:rPr lang="pt-BR" dirty="0"/>
              <a:t>o subtítulo nível 2</a:t>
            </a:r>
            <a:endParaRPr lang="en-US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F4290F82-E7AD-0F50-6E0B-D5450C54DE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05" y="4059847"/>
            <a:ext cx="2613728" cy="14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71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à direit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5251B97-5E98-56BA-5863-BC8533F704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9854" y="1214341"/>
            <a:ext cx="3720196" cy="505393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1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  <a:endParaRPr lang="pt-BR" sz="9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C01E1C-40F2-5195-2381-44BEF13A2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2D6A935-EDF7-0440-C23C-C290B001147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947" y="1214340"/>
            <a:ext cx="7573738" cy="5053937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9">
            <a:extLst>
              <a:ext uri="{FF2B5EF4-FFF2-40B4-BE49-F238E27FC236}">
                <a16:creationId xmlns:a16="http://schemas.microsoft.com/office/drawing/2014/main" id="{F3E78AD7-1CB9-4B11-6061-121AEAFB4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0" name="Espaço Reservado para Texto 13">
            <a:extLst>
              <a:ext uri="{FF2B5EF4-FFF2-40B4-BE49-F238E27FC236}">
                <a16:creationId xmlns:a16="http://schemas.microsoft.com/office/drawing/2014/main" id="{82AB443D-C633-81E8-E0A7-8B455213A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0D06F8C-7886-0B3B-3B8A-EC2FFFB021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8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Duas imagens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4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A0698863-43CC-5BC6-14DF-787299EC4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9281" y="1214341"/>
            <a:ext cx="5573489" cy="287868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B08138-4802-D782-6B13-07DEA0070F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4B2DB6-FE7E-8573-78BF-A0A11C71C19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63723C1-B4E5-08A1-564D-6034A5AD1B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59281" y="4299855"/>
            <a:ext cx="5573489" cy="1968422"/>
          </a:xfrm>
        </p:spPr>
        <p:txBody>
          <a:bodyPr/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10000"/>
              </a:lnSpc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10000"/>
              </a:lnSpc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10000"/>
              </a:lnSpc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ítulo 9">
            <a:extLst>
              <a:ext uri="{FF2B5EF4-FFF2-40B4-BE49-F238E27FC236}">
                <a16:creationId xmlns:a16="http://schemas.microsoft.com/office/drawing/2014/main" id="{DA63E701-89A1-45F1-7EDD-BE98CCF40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3" name="Espaço Reservado para Texto 13">
            <a:extLst>
              <a:ext uri="{FF2B5EF4-FFF2-40B4-BE49-F238E27FC236}">
                <a16:creationId xmlns:a16="http://schemas.microsoft.com/office/drawing/2014/main" id="{5CA7FF96-768D-EE1E-12E4-4F1ED1C89F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E312D49-8A9C-C8C1-D756-27FDD9B9C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Imagem única [Padrão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112CFAD-E876-1F46-497D-67A8E1509087}"/>
              </a:ext>
            </a:extLst>
          </p:cNvPr>
          <p:cNvSpPr txBox="1"/>
          <p:nvPr userDrawn="1"/>
        </p:nvSpPr>
        <p:spPr>
          <a:xfrm>
            <a:off x="11048999" y="6408108"/>
            <a:ext cx="78105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B3F795BC-9BFD-496F-AC8B-A26300D89505}" type="slidenum">
              <a:rPr lang="pt-BR" sz="1100" b="1" i="0" smtClean="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pt-BR" sz="1400" b="1" i="0">
              <a:solidFill>
                <a:srgbClr val="C6C6C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D27EB103-DB2B-B710-678D-02FB8A4B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72597" y="6356352"/>
            <a:ext cx="1611087" cy="365125"/>
          </a:xfrm>
        </p:spPr>
        <p:txBody>
          <a:bodyPr/>
          <a:lstStyle>
            <a:lvl1pPr algn="r">
              <a:defRPr sz="1000">
                <a:solidFill>
                  <a:srgbClr val="C6C6C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CONFIDENTIAL</a:t>
            </a:r>
            <a:endParaRPr lang="pt-BR" sz="900"/>
          </a:p>
        </p:txBody>
      </p:sp>
      <p:sp>
        <p:nvSpPr>
          <p:cNvPr id="2" name="Espaço Reservado para Imagem 3">
            <a:extLst>
              <a:ext uri="{FF2B5EF4-FFF2-40B4-BE49-F238E27FC236}">
                <a16:creationId xmlns:a16="http://schemas.microsoft.com/office/drawing/2014/main" id="{F82BE9FE-5D5A-41BF-C2A6-41E9A9860F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224" y="1214340"/>
            <a:ext cx="11470826" cy="4264121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9EFFF04-AADB-94F5-D1A5-1D23F52FD7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" y="0"/>
            <a:ext cx="127000" cy="68580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E943D9-2C2F-52E1-4739-5BEFB6448EF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224" y="5643655"/>
            <a:ext cx="11470826" cy="624621"/>
          </a:xfrm>
        </p:spPr>
        <p:txBody>
          <a:bodyPr>
            <a:normAutofit/>
          </a:bodyPr>
          <a:lstStyle>
            <a:lvl1pPr marL="342900" indent="-342900">
              <a:lnSpc>
                <a:spcPct val="110000"/>
              </a:lnSpc>
              <a:buClr>
                <a:srgbClr val="112369"/>
              </a:buClr>
              <a:buFont typeface="Arial" panose="020B0604020202020204" pitchFamily="34" charset="0"/>
              <a:buChar char="•"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Clr>
                <a:srgbClr val="112369"/>
              </a:buCl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Clr>
                <a:srgbClr val="112369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Clr>
                <a:srgbClr val="112369"/>
              </a:buCl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inserir o conteúdo</a:t>
            </a:r>
          </a:p>
        </p:txBody>
      </p:sp>
      <p:sp>
        <p:nvSpPr>
          <p:cNvPr id="4" name="Título 9">
            <a:extLst>
              <a:ext uri="{FF2B5EF4-FFF2-40B4-BE49-F238E27FC236}">
                <a16:creationId xmlns:a16="http://schemas.microsoft.com/office/drawing/2014/main" id="{3DCE2669-B161-DEFB-3EB5-444F3A9A8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47" y="395138"/>
            <a:ext cx="10687052" cy="430118"/>
          </a:xfrm>
          <a:noFill/>
        </p:spPr>
        <p:txBody>
          <a:bodyPr wrap="square" lIns="90000" rIns="90000" anchor="t" anchorCtr="0">
            <a:spAutoFit/>
          </a:bodyPr>
          <a:lstStyle>
            <a:lvl1pPr mar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inserir o título do slide</a:t>
            </a:r>
          </a:p>
        </p:txBody>
      </p:sp>
      <p:sp>
        <p:nvSpPr>
          <p:cNvPr id="12" name="Espaço Reservado para Texto 13">
            <a:extLst>
              <a:ext uri="{FF2B5EF4-FFF2-40B4-BE49-F238E27FC236}">
                <a16:creationId xmlns:a16="http://schemas.microsoft.com/office/drawing/2014/main" id="{2B235C0B-BEFD-39C7-77CB-FCD7288CAF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1947" y="86766"/>
            <a:ext cx="10687052" cy="307949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lang="pt-BR" sz="1200" b="0" i="0" kern="1200" dirty="0" smtClean="0">
                <a:solidFill>
                  <a:srgbClr val="67676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2pPr>
            <a:lvl3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3pPr>
            <a:lvl4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 smtClean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4pPr>
            <a:lvl5pPr marL="0" indent="0" algn="l" defTabSz="914400" rtl="0" eaLnBrk="1" latinLnBrk="0" hangingPunct="1">
              <a:lnSpc>
                <a:spcPts val="3120"/>
              </a:lnSpc>
              <a:spcBef>
                <a:spcPts val="0"/>
              </a:spcBef>
              <a:spcAft>
                <a:spcPts val="0"/>
              </a:spcAft>
              <a:buNone/>
              <a:defRPr lang="pt-BR" sz="2400" b="1" i="0" kern="1200" dirty="0">
                <a:solidFill>
                  <a:srgbClr val="242D66"/>
                </a:solidFill>
                <a:latin typeface="Montserrat" pitchFamily="2" charset="77"/>
                <a:ea typeface="Roboto" pitchFamily="2" charset="0"/>
                <a:cs typeface="+mj-cs"/>
              </a:defRPr>
            </a:lvl5pPr>
          </a:lstStyle>
          <a:p>
            <a:pPr lvl="0"/>
            <a:r>
              <a:rPr lang="pt-BR"/>
              <a:t>Clique para inserir o título de seção (opcional)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DC2357D3-D141-0700-AA4C-2730BCC907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52" y="263959"/>
            <a:ext cx="953734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6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  <p15:guide id="2" orient="horz" pos="3952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seção [Azul]">
    <p:bg>
      <p:bgPr>
        <a:solidFill>
          <a:srgbClr val="112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1ECAE05-5967-D256-C9E9-FEF0A38D52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8483" y="2373562"/>
            <a:ext cx="7835034" cy="15235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/>
              <a:t>Clique para inserir o título de seção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67256A3-AF14-3284-8425-BCEDD8684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6767"/>
          <a:stretch/>
        </p:blipFill>
        <p:spPr>
          <a:xfrm>
            <a:off x="0" y="0"/>
            <a:ext cx="89408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1EA882-2A95-F782-4845-DF1E6F0CF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619011" y="5961780"/>
            <a:ext cx="953978" cy="7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8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DC8E0-0F88-40D3-BAD8-F689354AD36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1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7" r:id="rId2"/>
    <p:sldLayoutId id="2147483662" r:id="rId3"/>
    <p:sldLayoutId id="2147483669" r:id="rId4"/>
    <p:sldLayoutId id="2147483677" r:id="rId5"/>
    <p:sldLayoutId id="2147483678" r:id="rId6"/>
    <p:sldLayoutId id="2147483679" r:id="rId7"/>
    <p:sldLayoutId id="2147483680" r:id="rId8"/>
    <p:sldLayoutId id="214748367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71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72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73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674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67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676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667" r:id="rId51"/>
    <p:sldLayoutId id="2147483718" r:id="rId52"/>
    <p:sldLayoutId id="2147483716" r:id="rId53"/>
    <p:sldLayoutId id="2147483719" r:id="rId54"/>
    <p:sldLayoutId id="2147483720" r:id="rId55"/>
    <p:sldLayoutId id="2147483721" r:id="rId5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Blip>
          <a:blip r:embed="rId58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579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EPIC/openEBL-2025-05" TargetMode="External"/><Relationship Id="rId2" Type="http://schemas.openxmlformats.org/officeDocument/2006/relationships/hyperlink" Target="https://siepic.ca/openebl/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doi.org/10.1364/OE.467473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A2327CA-C0A1-8A9D-F64B-414070F61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Circuitos Fotônicos Integrados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AE0B220-7448-F917-21C2-0ED989B2F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7159" y="2627969"/>
            <a:ext cx="7161483" cy="1267200"/>
          </a:xfrm>
        </p:spPr>
        <p:txBody>
          <a:bodyPr>
            <a:normAutofit/>
          </a:bodyPr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5383EF-FF0D-C0C9-1487-269F0C11C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5509" y="3998253"/>
            <a:ext cx="6247515" cy="1267200"/>
          </a:xfrm>
        </p:spPr>
        <p:txBody>
          <a:bodyPr/>
          <a:lstStyle/>
          <a:p>
            <a:r>
              <a:rPr lang="pt-BR" dirty="0"/>
              <a:t>Atividade – Análise de dados de fabricação do circuito WDM via openEBL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B74CE39-A1A7-BA9B-4BCF-DB84F64EC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Lucivaldo Barbosa de Aguiar Junior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59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1965-797D-EAD2-F0A9-B680CE5A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533B3-52A4-DF8D-1325-63C2DBA8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526299"/>
            <a:ext cx="10687052" cy="430118"/>
          </a:xfrm>
        </p:spPr>
        <p:txBody>
          <a:bodyPr/>
          <a:lstStyle/>
          <a:p>
            <a:r>
              <a:rPr lang="pt-BR" dirty="0"/>
              <a:t>Resultado das medições sem nenhum tratamento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F8AD7-5CA4-7764-792F-AE110B2D82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8" name="Picture 7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8D08AEE0-B089-020A-4E9F-B3FF8CF4B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4" y="1088001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9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A272-EDAD-5C95-BE84-F699128B1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C9110-6DB9-5754-3C21-23665564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526299"/>
            <a:ext cx="10687052" cy="430118"/>
          </a:xfrm>
        </p:spPr>
        <p:txBody>
          <a:bodyPr/>
          <a:lstStyle/>
          <a:p>
            <a:r>
              <a:rPr lang="pt-BR" dirty="0"/>
              <a:t>Perdas associadas as grades de acoplamento fabricadas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B800-73FF-FFF7-3534-F1C8082444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3" name="Picture 2" descr="A graph of a coupler loss spectrum with Arch bridge in the background&#10;&#10;AI-generated content may be incorrect.">
            <a:extLst>
              <a:ext uri="{FF2B5EF4-FFF2-40B4-BE49-F238E27FC236}">
                <a16:creationId xmlns:a16="http://schemas.microsoft.com/office/drawing/2014/main" id="{52C5FCDC-1EF8-48F5-0DD4-2E873747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7" y="1308326"/>
            <a:ext cx="5852172" cy="438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245F7-B194-CA21-ACAD-608AB3364800}"/>
              </a:ext>
            </a:extLst>
          </p:cNvPr>
          <p:cNvSpPr txBox="1"/>
          <p:nvPr/>
        </p:nvSpPr>
        <p:spPr>
          <a:xfrm>
            <a:off x="5705473" y="2262908"/>
            <a:ext cx="658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	O gráfico à esquerda foi obtido a partir de um circuito que </a:t>
            </a:r>
          </a:p>
          <a:p>
            <a:pPr algn="just"/>
            <a:r>
              <a:rPr lang="pt-BR" dirty="0"/>
              <a:t>consiste basicamente em duas grades de acoplamento ligadas</a:t>
            </a:r>
          </a:p>
          <a:p>
            <a:pPr algn="just"/>
            <a:r>
              <a:rPr lang="pt-BR" dirty="0"/>
              <a:t>através de um guia de onda simples.</a:t>
            </a:r>
          </a:p>
        </p:txBody>
      </p:sp>
    </p:spTree>
    <p:extLst>
      <p:ext uri="{BB962C8B-B14F-4D97-AF65-F5344CB8AC3E}">
        <p14:creationId xmlns:p14="http://schemas.microsoft.com/office/powerpoint/2010/main" val="401516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F7188-08FD-14D5-9066-D9D450D5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AE7C34-270C-2924-5ED1-02126B42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687052" cy="430118"/>
          </a:xfrm>
        </p:spPr>
        <p:txBody>
          <a:bodyPr/>
          <a:lstStyle/>
          <a:p>
            <a:r>
              <a:rPr lang="pt-BR" dirty="0"/>
              <a:t>Comparações individuais parte 1 </a:t>
            </a:r>
            <a:r>
              <a:rPr lang="pt-BR" i="1" dirty="0"/>
              <a:t>– “out123”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2FD18-8286-BB5C-90C3-33AE3D639F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12" name="Picture 11" descr="A graph of red and black lines&#10;&#10;AI-generated content may be incorrect.">
            <a:extLst>
              <a:ext uri="{FF2B5EF4-FFF2-40B4-BE49-F238E27FC236}">
                <a16:creationId xmlns:a16="http://schemas.microsoft.com/office/drawing/2014/main" id="{197E9EB3-0D17-8C4E-0E6D-D4627942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9" y="976451"/>
            <a:ext cx="10972822" cy="5486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A9FADF-E106-5CEB-80C1-0E2647214688}"/>
              </a:ext>
            </a:extLst>
          </p:cNvPr>
          <p:cNvSpPr txBox="1"/>
          <p:nvPr/>
        </p:nvSpPr>
        <p:spPr>
          <a:xfrm>
            <a:off x="1163782" y="825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779E4C1-A9F5-5F08-8291-DF5A72E88836}"/>
              </a:ext>
            </a:extLst>
          </p:cNvPr>
          <p:cNvSpPr txBox="1">
            <a:spLocks/>
          </p:cNvSpPr>
          <p:nvPr/>
        </p:nvSpPr>
        <p:spPr>
          <a:xfrm>
            <a:off x="514339" y="733308"/>
            <a:ext cx="10687052" cy="276614"/>
          </a:xfrm>
          <a:prstGeom prst="rect">
            <a:avLst/>
          </a:prstGeom>
          <a:noFill/>
        </p:spPr>
        <p:txBody>
          <a:bodyPr vert="horz" wrap="square" lIns="90000" tIns="45720" rIns="90000" bIns="45720" rtlCol="0" anchor="t" anchorCtr="0">
            <a:spAutoFit/>
          </a:bodyPr>
          <a:lstStyle>
            <a:lvl1pPr marL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200" b="1" i="0" kern="120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sz="1200" dirty="0"/>
              <a:t>Todos os sinais tiveram compensação das grades de acoplamento.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90404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7C00-725E-4E1C-30C4-3871B500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A29F8-A10C-B76E-708B-FAC942C4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687052" cy="430118"/>
          </a:xfrm>
        </p:spPr>
        <p:txBody>
          <a:bodyPr/>
          <a:lstStyle/>
          <a:p>
            <a:r>
              <a:rPr lang="pt-BR" dirty="0"/>
              <a:t>Comparações individuais parte 2 </a:t>
            </a:r>
            <a:r>
              <a:rPr lang="pt-BR" i="1" dirty="0"/>
              <a:t>– “out456”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41E7A-5B75-AC03-8433-F5952CFDF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7" name="Picture 6" descr="A graph of a graph showing a number of lines&#10;&#10;AI-generated content may be incorrect.">
            <a:extLst>
              <a:ext uri="{FF2B5EF4-FFF2-40B4-BE49-F238E27FC236}">
                <a16:creationId xmlns:a16="http://schemas.microsoft.com/office/drawing/2014/main" id="{380AB25B-75B3-E3AA-77A4-CCF1250D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7" y="1055248"/>
            <a:ext cx="10972822" cy="548641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FF3E3D0-DA6F-CCD1-CCF9-75C612990A41}"/>
              </a:ext>
            </a:extLst>
          </p:cNvPr>
          <p:cNvSpPr txBox="1">
            <a:spLocks/>
          </p:cNvSpPr>
          <p:nvPr/>
        </p:nvSpPr>
        <p:spPr>
          <a:xfrm>
            <a:off x="504832" y="778634"/>
            <a:ext cx="10687052" cy="276614"/>
          </a:xfrm>
          <a:prstGeom prst="rect">
            <a:avLst/>
          </a:prstGeom>
          <a:noFill/>
        </p:spPr>
        <p:txBody>
          <a:bodyPr vert="horz" wrap="square" lIns="90000" tIns="45720" rIns="90000" bIns="45720" rtlCol="0" anchor="t" anchorCtr="0">
            <a:spAutoFit/>
          </a:bodyPr>
          <a:lstStyle>
            <a:lvl1pPr marL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200" b="1" i="0" kern="120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sz="1200" dirty="0"/>
              <a:t>Todos os sinais tiveram compensação das grades de acoplamento.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397234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4273-1CD0-271A-964A-5B520C4C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5D4C2-8F1D-5109-1B29-446D822F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687052" cy="430118"/>
          </a:xfrm>
        </p:spPr>
        <p:txBody>
          <a:bodyPr/>
          <a:lstStyle/>
          <a:p>
            <a:r>
              <a:rPr lang="pt-BR" dirty="0"/>
              <a:t>Comparações individuais parte 2 </a:t>
            </a:r>
            <a:r>
              <a:rPr lang="pt-BR" i="1" dirty="0"/>
              <a:t>– “out781”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788B6-4BB2-A6DB-E60C-033F0076E2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6" name="Picture 5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F44C4664-6CB5-2B79-161A-1CA4AF1EC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2" y="1101431"/>
            <a:ext cx="10972822" cy="548641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021C28-2E67-6990-4882-417F791813B3}"/>
              </a:ext>
            </a:extLst>
          </p:cNvPr>
          <p:cNvSpPr txBox="1">
            <a:spLocks/>
          </p:cNvSpPr>
          <p:nvPr/>
        </p:nvSpPr>
        <p:spPr>
          <a:xfrm>
            <a:off x="526462" y="824817"/>
            <a:ext cx="10687052" cy="276614"/>
          </a:xfrm>
          <a:prstGeom prst="rect">
            <a:avLst/>
          </a:prstGeom>
          <a:noFill/>
        </p:spPr>
        <p:txBody>
          <a:bodyPr vert="horz" wrap="square" lIns="90000" tIns="45720" rIns="90000" bIns="45720" rtlCol="0" anchor="t" anchorCtr="0">
            <a:spAutoFit/>
          </a:bodyPr>
          <a:lstStyle>
            <a:lvl1pPr marL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200" b="1" i="0" kern="1200">
                <a:solidFill>
                  <a:srgbClr val="242D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sz="1200" dirty="0"/>
              <a:t>Todos os sinais tiveram compensação das grades de acoplamento.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241792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43BB-C8AA-92F2-2700-94C71472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51D05-02E0-7205-FD34-EDF2065F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687052" cy="430118"/>
          </a:xfrm>
        </p:spPr>
        <p:txBody>
          <a:bodyPr/>
          <a:lstStyle/>
          <a:p>
            <a:r>
              <a:rPr lang="pt-BR" dirty="0"/>
              <a:t>Análise qualitativa dos dados</a:t>
            </a:r>
            <a:endParaRPr lang="pt-BR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5109B-04F3-1600-C315-148F8BFE60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6C5CD-1C9C-A74E-C6C8-71C5ABC8C1A9}"/>
              </a:ext>
            </a:extLst>
          </p:cNvPr>
          <p:cNvSpPr txBox="1"/>
          <p:nvPr/>
        </p:nvSpPr>
        <p:spPr>
          <a:xfrm>
            <a:off x="466436" y="1138923"/>
            <a:ext cx="112591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Ao comparar as saídas do circuito “out123” podemos notar uma alta correlação entre os sinais vermelhos, mas não tão altas entre os sinais marrons e pretos. Quanto ao circuito “out456” nota-se alta correlação entre todos os sinais. Comparando os sinais de saída do circuito “out781” nota-se uma boa correlação entre os sinais vermelhos, da mesma forma acontece com os sinais verde, no entanto, os sinais azuis são praticamente díspares.</a:t>
            </a:r>
          </a:p>
          <a:p>
            <a:endParaRPr lang="pt-BR" dirty="0"/>
          </a:p>
          <a:p>
            <a:r>
              <a:rPr lang="pt-BR" dirty="0"/>
              <a:t>	É possível observar um sinal de formato aceitável e muito semelhante ao que foi simulado como no caso do sinal laranja do circuito “out456” ao mesmo tempo, existe um sinal de baixa qualidade e que não se assemelha ao que foi simulado como no caso do sinal azul do circuito “out781”.</a:t>
            </a:r>
          </a:p>
          <a:p>
            <a:endParaRPr lang="pt-BR" dirty="0"/>
          </a:p>
          <a:p>
            <a:r>
              <a:rPr lang="pt-BR" dirty="0"/>
              <a:t>	A maior parte das componentes ficam em torno de -2dB e -3dB, o que é muito bom se considerarmos que entre a saída e o ponto de leitura existem guias da ordem de 100 micrômetros.</a:t>
            </a:r>
          </a:p>
          <a:p>
            <a:endParaRPr lang="pt-BR" dirty="0"/>
          </a:p>
          <a:p>
            <a:r>
              <a:rPr lang="pt-BR" dirty="0"/>
              <a:t>	Conforme foi visto durante uma das etapas de capacitação, o posicionamento do circuito no wafer afeta o seu comportamento, por isso, a compensação das grades da maneira que foi feita, pode incluir não idealidades.</a:t>
            </a:r>
          </a:p>
          <a:p>
            <a:endParaRPr lang="pt-BR" dirty="0"/>
          </a:p>
          <a:p>
            <a:r>
              <a:rPr lang="pt-BR" dirty="0"/>
              <a:t>	No geral, o circuito comportou-se de maneira razoável, em alguns casos muito bem mostrando um comportamento adequado para utilização, em um dos casos o circuito mostrou baixa previsibilidade.</a:t>
            </a:r>
          </a:p>
          <a:p>
            <a:endParaRPr lang="pt-BR" dirty="0"/>
          </a:p>
          <a:p>
            <a:r>
              <a:rPr lang="pt-BR" dirty="0"/>
              <a:t>	Conforme mostrado em [3] é possível corrigir os erros de fase com </a:t>
            </a:r>
            <a:r>
              <a:rPr lang="pt-BR" i="1" dirty="0"/>
              <a:t>heaters </a:t>
            </a:r>
            <a:r>
              <a:rPr lang="pt-BR" dirty="0"/>
              <a:t>melhorando muito a performance do circuito.</a:t>
            </a:r>
          </a:p>
        </p:txBody>
      </p:sp>
    </p:spTree>
    <p:extLst>
      <p:ext uri="{BB962C8B-B14F-4D97-AF65-F5344CB8AC3E}">
        <p14:creationId xmlns:p14="http://schemas.microsoft.com/office/powerpoint/2010/main" val="282367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65F55-4E39-36A8-8B60-2661A5FF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BAC5D-1B0A-E5F7-974C-88CEDD6C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687052" cy="430118"/>
          </a:xfrm>
        </p:spPr>
        <p:txBody>
          <a:bodyPr/>
          <a:lstStyle/>
          <a:p>
            <a:r>
              <a:rPr lang="pt-BR" dirty="0"/>
              <a:t>Considerações finais</a:t>
            </a:r>
            <a:endParaRPr lang="pt-BR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050FC-C42E-1F4F-D7CE-C8507B8C17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4553D-755E-DE79-4AEB-BAE3F7EAC00F}"/>
              </a:ext>
            </a:extLst>
          </p:cNvPr>
          <p:cNvSpPr txBox="1"/>
          <p:nvPr/>
        </p:nvSpPr>
        <p:spPr>
          <a:xfrm>
            <a:off x="142992" y="1010755"/>
            <a:ext cx="11984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etapa de fabricação é fundamental no desenvolvimento de circuitos fotônicos por diversos fatores: 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Permite a validação teórica do que foi estudado;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Completa o ciclo de aprendizagem (desde as equações de Maxwell até o teste do circuito);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Permite a identificação dos erros que não se apresentam em simulações;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Evidencia limitações reais e favorecem o amadurecimento da teoria ao tornar necessário prever problemas que não foram previamente cogitados.</a:t>
            </a:r>
          </a:p>
        </p:txBody>
      </p:sp>
    </p:spTree>
    <p:extLst>
      <p:ext uri="{BB962C8B-B14F-4D97-AF65-F5344CB8AC3E}">
        <p14:creationId xmlns:p14="http://schemas.microsoft.com/office/powerpoint/2010/main" val="142435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46C2-DF76-EC6F-B299-EABABEAB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2E9EEA-74E1-240E-4B10-A6998FC3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7" y="395138"/>
            <a:ext cx="10887944" cy="430118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23E5BB-1AD9-9545-F94A-5B60E90B32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5181B-3534-F7B8-309A-11FD84B70B0F}"/>
              </a:ext>
            </a:extLst>
          </p:cNvPr>
          <p:cNvSpPr txBox="1"/>
          <p:nvPr/>
        </p:nvSpPr>
        <p:spPr>
          <a:xfrm>
            <a:off x="180973" y="1443841"/>
            <a:ext cx="118300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SIEPIC. </a:t>
            </a:r>
            <a:r>
              <a:rPr lang="pt-BR" i="1" dirty="0"/>
              <a:t>OpenEBL – SiEPIC Educational Building Block Library</a:t>
            </a:r>
            <a:r>
              <a:rPr lang="pt-BR" dirty="0"/>
              <a:t>. Disponível em: </a:t>
            </a:r>
            <a:r>
              <a:rPr lang="pt-BR" dirty="0">
                <a:hlinkClick r:id="rId2"/>
              </a:rPr>
              <a:t>https://siepic.ca/openebl/</a:t>
            </a:r>
            <a:r>
              <a:rPr lang="pt-BR" dirty="0"/>
              <a:t>. Acesso em: 04 jul. 2025.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/>
              <a:t>SIEPIC. </a:t>
            </a:r>
            <a:r>
              <a:rPr lang="pt-BR" i="1" dirty="0"/>
              <a:t>openEBL-2025-05</a:t>
            </a:r>
            <a:r>
              <a:rPr lang="pt-BR" dirty="0"/>
              <a:t>. GitHub, 2025. Disponível em: </a:t>
            </a:r>
            <a:r>
              <a:rPr lang="pt-BR" dirty="0">
                <a:hlinkClick r:id="rId3"/>
              </a:rPr>
              <a:t>https://github.com/SiEPIC/openEBL-2025-05</a:t>
            </a:r>
            <a:r>
              <a:rPr lang="pt-BR" dirty="0"/>
              <a:t>. Acesso em: 04 jul. 2025.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/>
              <a:t>YI, Qiyuan; ZHENG, Shuang; YAN, Zhiwei; CHENG, Guanglian; XU, Fanglu; LI, Qiyuan; SHEN, Li. Silicon photonic flat-top WDM (de)multiplexer based on cascaded Mach-Zehnder interferometers for the 2 µm wavelength band. </a:t>
            </a:r>
            <a:r>
              <a:rPr lang="pt-BR" i="1" dirty="0"/>
              <a:t>Optics Express</a:t>
            </a:r>
            <a:r>
              <a:rPr lang="pt-BR" dirty="0"/>
              <a:t>, v. 30, n. 15, p. 28232–28241, 2022. DOI: </a:t>
            </a:r>
            <a:r>
              <a:rPr lang="pt-BR" dirty="0">
                <a:hlinkClick r:id="rId4"/>
              </a:rPr>
              <a:t>https://doi.org/10.1364/OE.467473</a:t>
            </a:r>
            <a:r>
              <a:rPr lang="pt-BR" dirty="0"/>
              <a:t>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0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DE1E1F8-0782-1D86-0C02-4CF7517BBC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Lucivaldo Barbosa de Aguiar Junior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BCB61E1-3D2F-19F3-A6E8-DAFE324B16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Circuitos Fotônicos Integrados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53A03BB-69EA-543F-3C7C-2CEFD6FAE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B7E0C3E7-0A67-9C0E-167B-AAD2AE958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3596" y="3859465"/>
            <a:ext cx="6456356" cy="1267200"/>
          </a:xfrm>
        </p:spPr>
        <p:txBody>
          <a:bodyPr/>
          <a:lstStyle/>
          <a:p>
            <a:r>
              <a:rPr lang="pt-BR" dirty="0"/>
              <a:t>Atividade – Análise de dados de fabricação do circuito WDM via openEBL</a:t>
            </a:r>
          </a:p>
        </p:txBody>
      </p:sp>
    </p:spTree>
    <p:extLst>
      <p:ext uri="{BB962C8B-B14F-4D97-AF65-F5344CB8AC3E}">
        <p14:creationId xmlns:p14="http://schemas.microsoft.com/office/powerpoint/2010/main" val="307995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B5C8D-791D-6CB7-EE03-0F4E8680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09D15-DFD2-07BE-5504-24777DE8F2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84043-A024-8FF9-8587-A9021BF1D32F}"/>
              </a:ext>
            </a:extLst>
          </p:cNvPr>
          <p:cNvSpPr txBox="1"/>
          <p:nvPr/>
        </p:nvSpPr>
        <p:spPr>
          <a:xfrm>
            <a:off x="769544" y="1430448"/>
            <a:ext cx="6790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Layout;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Limitação do meio de fabrição e alterações do layout;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Resultado das simulações;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Compensação das grades;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Comparação entre simulação e medições.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2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23ABB-6CE0-7E6C-21DD-820807E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E41674-1C6F-1F37-D6A6-3BB0BAF640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DDB92-CE3E-F0ED-435E-FA581A233DAC}"/>
              </a:ext>
            </a:extLst>
          </p:cNvPr>
          <p:cNvSpPr txBox="1"/>
          <p:nvPr/>
        </p:nvSpPr>
        <p:spPr>
          <a:xfrm>
            <a:off x="924025" y="1193533"/>
            <a:ext cx="1110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SiEPIC OpenEBL oferece um serviço gratuito de fabricação de circuitos fotônicos de área pequena com o intuito de permitir que aqueles que estudam o tema tenham a oportunidade de passar por essa etapa tão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importante.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16D64-BE59-30A5-F620-D34A93DC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8" y="2987912"/>
            <a:ext cx="5534797" cy="184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CBE24-7DD0-0FFD-B0CA-0CE535E5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83" y="1839864"/>
            <a:ext cx="689706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96AA-A7F3-9EC8-9FA2-24D961572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9B9821-691B-B4D3-7DCB-A3EC7913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Layout do circuito enviado (completo)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9D771-D003-C0B5-55A2-02211E2072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1026" name="Picture 2" descr="Project Cover">
            <a:extLst>
              <a:ext uri="{FF2B5EF4-FFF2-40B4-BE49-F238E27FC236}">
                <a16:creationId xmlns:a16="http://schemas.microsoft.com/office/drawing/2014/main" id="{CAFE8A1F-28AD-55F1-777A-500E5F6C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18" y="937887"/>
            <a:ext cx="8165964" cy="552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2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1A398-8082-5DC7-0D9C-820AF9C6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9DEEE-D293-DE54-B764-7AE47EC6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Alterações necessárias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70045-AE9E-6B84-9BF8-B15B1A08C8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59F74-12E2-533B-9623-52A01ED3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4" y="2475345"/>
            <a:ext cx="5993123" cy="4149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FC8C1-DA19-BB93-D641-6DB7ADAAD152}"/>
              </a:ext>
            </a:extLst>
          </p:cNvPr>
          <p:cNvSpPr txBox="1"/>
          <p:nvPr/>
        </p:nvSpPr>
        <p:spPr>
          <a:xfrm>
            <a:off x="361946" y="1038463"/>
            <a:ext cx="1142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	Fator limitante do programa openEBL: só é possível ter, no máximo, 4 grades de acoplamento por circuito. Com isso, foi necessário dividir o circuito em 3, mas apenas alterando as saídas a serem testadas.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2161D-D6B0-9DEE-CBCD-15828E9BE6D5}"/>
              </a:ext>
            </a:extLst>
          </p:cNvPr>
          <p:cNvSpPr txBox="1"/>
          <p:nvPr/>
        </p:nvSpPr>
        <p:spPr>
          <a:xfrm>
            <a:off x="350769" y="2167568"/>
            <a:ext cx="547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 circuito abaixo será referido como ”out 123” ao longo da apresentação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E94007-5712-C2F0-3CA2-380657012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72" y="2442901"/>
            <a:ext cx="6097342" cy="42139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0EBCD6-D080-7ED2-5B66-55F34D48D187}"/>
              </a:ext>
            </a:extLst>
          </p:cNvPr>
          <p:cNvSpPr txBox="1"/>
          <p:nvPr/>
        </p:nvSpPr>
        <p:spPr>
          <a:xfrm>
            <a:off x="6385027" y="2135124"/>
            <a:ext cx="547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 circuito abaixo será referido como ”out 456” ao longo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09502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587F-18E6-1ECD-13C0-4AE7E715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5CF0-AE61-BCFF-2444-9CC7B4DA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Alterações necessárias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B8A77-C607-524C-C24A-C21B68057C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1336F-694A-DFCA-B25A-56A16538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07" y="1447235"/>
            <a:ext cx="7645694" cy="532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C0449-9BCB-32C1-CE37-3128996DB898}"/>
              </a:ext>
            </a:extLst>
          </p:cNvPr>
          <p:cNvSpPr txBox="1"/>
          <p:nvPr/>
        </p:nvSpPr>
        <p:spPr>
          <a:xfrm>
            <a:off x="2653536" y="1139458"/>
            <a:ext cx="5434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O circuito abaixo será referido como ”out 781” ao longo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57982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0516-4F78-D558-C26B-7F2AFF99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80404C-4E0F-522F-4862-C76B8664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– circuito importado via Klayout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8FC11-827D-0739-BAE2-98B360B28B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3" name="Picture 2" descr="A graph showing a graph of different colored lines&#10;&#10;AI-generated content may be incorrect.">
            <a:extLst>
              <a:ext uri="{FF2B5EF4-FFF2-40B4-BE49-F238E27FC236}">
                <a16:creationId xmlns:a16="http://schemas.microsoft.com/office/drawing/2014/main" id="{B5DEB50E-35F0-9F23-2DF3-F27963396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796785"/>
            <a:ext cx="9070109" cy="4535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299C8-4A26-6769-2B97-28DE70DBF1D3}"/>
              </a:ext>
            </a:extLst>
          </p:cNvPr>
          <p:cNvSpPr txBox="1"/>
          <p:nvPr/>
        </p:nvSpPr>
        <p:spPr>
          <a:xfrm>
            <a:off x="2272177" y="1427453"/>
            <a:ext cx="696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 da simulação sem a compensação das grades de acoplamento</a:t>
            </a:r>
          </a:p>
        </p:txBody>
      </p:sp>
    </p:spTree>
    <p:extLst>
      <p:ext uri="{BB962C8B-B14F-4D97-AF65-F5344CB8AC3E}">
        <p14:creationId xmlns:p14="http://schemas.microsoft.com/office/powerpoint/2010/main" val="81260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C604-3D37-A700-EE78-4AC48FA69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F134F-05AC-A2C2-2E5E-3A0601E5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526299"/>
            <a:ext cx="10687052" cy="802527"/>
          </a:xfrm>
        </p:spPr>
        <p:txBody>
          <a:bodyPr/>
          <a:lstStyle/>
          <a:p>
            <a:r>
              <a:rPr lang="pt-BR" dirty="0"/>
              <a:t>Simulação – circuito importado via Klayout (compensação das grades)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997A4-88B7-92E4-F467-481F7EE92F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6" name="Picture 5" descr="A graph of a coupler loss spectrum&#10;&#10;AI-generated content may be incorrect.">
            <a:extLst>
              <a:ext uri="{FF2B5EF4-FFF2-40B4-BE49-F238E27FC236}">
                <a16:creationId xmlns:a16="http://schemas.microsoft.com/office/drawing/2014/main" id="{C9C35A8A-DCE5-B51C-5636-A2B7263B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6" y="1460410"/>
            <a:ext cx="6278886" cy="4709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DF5A1-6E51-D68D-BA77-653E2C33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9" y="1525065"/>
            <a:ext cx="5520969" cy="44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69B5-CC89-44AB-063A-72FF1294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41F24-3939-F91C-A3C4-57084393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39" y="526299"/>
            <a:ext cx="10687052" cy="802527"/>
          </a:xfrm>
        </p:spPr>
        <p:txBody>
          <a:bodyPr/>
          <a:lstStyle/>
          <a:p>
            <a:r>
              <a:rPr lang="pt-BR" dirty="0"/>
              <a:t>Simulação – circuito importado via Klayout (compensação das grades)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2F1EC-239E-B9C5-037D-55DE200B6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Circuitos fotônicos básicos</a:t>
            </a:r>
          </a:p>
        </p:txBody>
      </p:sp>
      <p:pic>
        <p:nvPicPr>
          <p:cNvPr id="3" name="Picture 2" descr="A graph of colored lines&#10;&#10;AI-generated content may be incorrect.">
            <a:extLst>
              <a:ext uri="{FF2B5EF4-FFF2-40B4-BE49-F238E27FC236}">
                <a16:creationId xmlns:a16="http://schemas.microsoft.com/office/drawing/2014/main" id="{C0AD8FA9-1853-ACEC-E32D-33D41D81D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9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58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-CC_Modelo-Slides" id="{4B332B79-C5D6-DC49-9922-4757AA845052}" vid="{6C8847B1-763B-4A45-9EB3-E45B291182A5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22A4F68F210A43B0E65CCEBF2DB6F6" ma:contentTypeVersion="13" ma:contentTypeDescription="Create a new document." ma:contentTypeScope="" ma:versionID="01d955f47ce738408df956528c668be5">
  <xsd:schema xmlns:xsd="http://www.w3.org/2001/XMLSchema" xmlns:xs="http://www.w3.org/2001/XMLSchema" xmlns:p="http://schemas.microsoft.com/office/2006/metadata/properties" xmlns:ns2="079a78fe-8a1d-4e01-97d0-af7b3f90d411" xmlns:ns3="72a41745-bb67-4ed9-a36f-5886eb884a84" targetNamespace="http://schemas.microsoft.com/office/2006/metadata/properties" ma:root="true" ma:fieldsID="33cbf707245909dd102a73720f982bff" ns2:_="" ns3:_="">
    <xsd:import namespace="079a78fe-8a1d-4e01-97d0-af7b3f90d411"/>
    <xsd:import namespace="72a41745-bb67-4ed9-a36f-5886eb884a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a78fe-8a1d-4e01-97d0-af7b3f90d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039465f-5c76-4b09-96a5-0acc751ed3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a41745-bb67-4ed9-a36f-5886eb884a8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e4cbe52-2c54-4a3f-aaf2-f3881713db8e}" ma:internalName="TaxCatchAll" ma:showField="CatchAllData" ma:web="72a41745-bb67-4ed9-a36f-5886eb884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79a78fe-8a1d-4e01-97d0-af7b3f90d411">
      <Terms xmlns="http://schemas.microsoft.com/office/infopath/2007/PartnerControls"/>
    </lcf76f155ced4ddcb4097134ff3c332f>
    <TaxCatchAll xmlns="72a41745-bb67-4ed9-a36f-5886eb884a8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F4BCFC-4B44-45E9-9A9D-1A5137999F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9a78fe-8a1d-4e01-97d0-af7b3f90d411"/>
    <ds:schemaRef ds:uri="72a41745-bb67-4ed9-a36f-5886eb884a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091CA-F9E5-41F5-9CB2-00B0F66F4B5F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1b3b8a73-5eb6-40e8-acef-ca918d12a3c8"/>
    <ds:schemaRef ds:uri="http://www.w3.org/XML/1998/namespace"/>
    <ds:schemaRef ds:uri="http://schemas.microsoft.com/office/infopath/2007/PartnerControls"/>
    <ds:schemaRef ds:uri="d203bb2b-e69c-4399-a979-0b6e0e75652f"/>
    <ds:schemaRef ds:uri="http://schemas.microsoft.com/office/2006/metadata/properties"/>
    <ds:schemaRef ds:uri="079a78fe-8a1d-4e01-97d0-af7b3f90d411"/>
    <ds:schemaRef ds:uri="72a41745-bb67-4ed9-a36f-5886eb884a84"/>
  </ds:schemaRefs>
</ds:datastoreItem>
</file>

<file path=customXml/itemProps3.xml><?xml version="1.0" encoding="utf-8"?>
<ds:datastoreItem xmlns:ds="http://schemas.openxmlformats.org/officeDocument/2006/customXml" ds:itemID="{A23475C8-DC69-4DFA-AA39-6F60B2D933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2691</TotalTime>
  <Words>890</Words>
  <Application>Microsoft Office PowerPoint</Application>
  <PresentationFormat>Widescreen</PresentationFormat>
  <Paragraphs>92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Montserrat SemiBold</vt:lpstr>
      <vt:lpstr>Calibri Light</vt:lpstr>
      <vt:lpstr>Montserrat Medium</vt:lpstr>
      <vt:lpstr>Montserrat</vt:lpstr>
      <vt:lpstr>Verdana</vt:lpstr>
      <vt:lpstr>Tema do Office</vt:lpstr>
      <vt:lpstr>Projeto de Circuitos Fotônicos Integrados</vt:lpstr>
      <vt:lpstr>Sumário</vt:lpstr>
      <vt:lpstr>Introdução</vt:lpstr>
      <vt:lpstr>Layout do circuito enviado (completo)</vt:lpstr>
      <vt:lpstr>Alterações necessárias</vt:lpstr>
      <vt:lpstr>Alterações necessárias</vt:lpstr>
      <vt:lpstr>Simulação – circuito importado via Klayout</vt:lpstr>
      <vt:lpstr>Simulação – circuito importado via Klayout (compensação das grades)</vt:lpstr>
      <vt:lpstr>Simulação – circuito importado via Klayout (compensação das grades)</vt:lpstr>
      <vt:lpstr>Resultado das medições sem nenhum tratamento</vt:lpstr>
      <vt:lpstr>Perdas associadas as grades de acoplamento fabricadas</vt:lpstr>
      <vt:lpstr>Comparações individuais parte 1 – “out123” </vt:lpstr>
      <vt:lpstr>Comparações individuais parte 2 – “out456”</vt:lpstr>
      <vt:lpstr>Comparações individuais parte 2 – “out781”</vt:lpstr>
      <vt:lpstr>Análise qualitativa dos dados</vt:lpstr>
      <vt:lpstr>Considerações finais</vt:lpstr>
      <vt:lpstr>Referências</vt:lpstr>
      <vt:lpstr>Projeto de Circuitos Fotônicos Integrados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Galvão de Melo</dc:creator>
  <cp:lastModifiedBy>Lucivaldo Barbosa</cp:lastModifiedBy>
  <cp:revision>106</cp:revision>
  <dcterms:created xsi:type="dcterms:W3CDTF">2020-04-08T15:23:08Z</dcterms:created>
  <dcterms:modified xsi:type="dcterms:W3CDTF">2025-07-04T20:28:57Z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0x010100B722A4F68F210A43B0E65CCEBF2DB6F6</vt:lpwstr>
  </property>
  <property fmtid="{D5CDD505-2E9C-101B-9397-08002B2CF9AE}" pid="4" name="Order">
    <vt:r8>19000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